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4" r:id="rId4"/>
    <p:sldId id="263" r:id="rId5"/>
    <p:sldId id="261" r:id="rId6"/>
    <p:sldId id="259" r:id="rId7"/>
    <p:sldId id="260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D7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5A2AD-94B2-10DD-E32D-FC8A07AC4D87}" v="407" dt="2025-04-21T04:06:53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Tommasi" userId="aa3c001d7a2b962e" providerId="Windows Live" clId="Web-{8245A2AD-94B2-10DD-E32D-FC8A07AC4D87}"/>
    <pc:docChg chg="addSld modSld">
      <pc:chgData name="Alexandre Tommasi" userId="aa3c001d7a2b962e" providerId="Windows Live" clId="Web-{8245A2AD-94B2-10DD-E32D-FC8A07AC4D87}" dt="2025-04-21T04:06:29.464" v="438" actId="20577"/>
      <pc:docMkLst>
        <pc:docMk/>
      </pc:docMkLst>
      <pc:sldChg chg="modSp">
        <pc:chgData name="Alexandre Tommasi" userId="aa3c001d7a2b962e" providerId="Windows Live" clId="Web-{8245A2AD-94B2-10DD-E32D-FC8A07AC4D87}" dt="2025-04-21T02:39:31.900" v="24" actId="20577"/>
        <pc:sldMkLst>
          <pc:docMk/>
          <pc:sldMk cId="2727970828" sldId="259"/>
        </pc:sldMkLst>
        <pc:spChg chg="mod">
          <ac:chgData name="Alexandre Tommasi" userId="aa3c001d7a2b962e" providerId="Windows Live" clId="Web-{8245A2AD-94B2-10DD-E32D-FC8A07AC4D87}" dt="2025-04-21T02:39:31.900" v="24" actId="20577"/>
          <ac:spMkLst>
            <pc:docMk/>
            <pc:sldMk cId="2727970828" sldId="259"/>
            <ac:spMk id="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2:39:34.915" v="25" actId="20577"/>
        <pc:sldMkLst>
          <pc:docMk/>
          <pc:sldMk cId="7199296" sldId="260"/>
        </pc:sldMkLst>
        <pc:spChg chg="mod">
          <ac:chgData name="Alexandre Tommasi" userId="aa3c001d7a2b962e" providerId="Windows Live" clId="Web-{8245A2AD-94B2-10DD-E32D-FC8A07AC4D87}" dt="2025-04-21T02:39:34.915" v="25" actId="20577"/>
          <ac:spMkLst>
            <pc:docMk/>
            <pc:sldMk cId="7199296" sldId="260"/>
            <ac:spMk id="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3:09:01.009" v="178" actId="20577"/>
        <pc:sldMkLst>
          <pc:docMk/>
          <pc:sldMk cId="1824175929" sldId="261"/>
        </pc:sldMkLst>
        <pc:spChg chg="mod">
          <ac:chgData name="Alexandre Tommasi" userId="aa3c001d7a2b962e" providerId="Windows Live" clId="Web-{8245A2AD-94B2-10DD-E32D-FC8A07AC4D87}" dt="2025-04-21T02:39:27.415" v="22" actId="20577"/>
          <ac:spMkLst>
            <pc:docMk/>
            <pc:sldMk cId="1824175929" sldId="261"/>
            <ac:spMk id="2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3:09:01.009" v="178" actId="20577"/>
          <ac:spMkLst>
            <pc:docMk/>
            <pc:sldMk cId="1824175929" sldId="261"/>
            <ac:spMk id="9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58:53.222" v="157" actId="14100"/>
          <ac:spMkLst>
            <pc:docMk/>
            <pc:sldMk cId="1824175929" sldId="261"/>
            <ac:spMk id="32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3:42:25.030" v="253" actId="20577"/>
        <pc:sldMkLst>
          <pc:docMk/>
          <pc:sldMk cId="2393223489" sldId="262"/>
        </pc:sldMkLst>
        <pc:spChg chg="mod">
          <ac:chgData name="Alexandre Tommasi" userId="aa3c001d7a2b962e" providerId="Windows Live" clId="Web-{8245A2AD-94B2-10DD-E32D-FC8A07AC4D87}" dt="2025-04-21T02:42:13.265" v="40" actId="14100"/>
          <ac:spMkLst>
            <pc:docMk/>
            <pc:sldMk cId="2393223489" sldId="262"/>
            <ac:spMk id="11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3:42:25.030" v="253" actId="20577"/>
          <ac:spMkLst>
            <pc:docMk/>
            <pc:sldMk cId="2393223489" sldId="262"/>
            <ac:spMk id="13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39:19.321" v="20" actId="20577"/>
          <ac:spMkLst>
            <pc:docMk/>
            <pc:sldMk cId="2393223489" sldId="262"/>
            <ac:spMk id="17" creationId="{00000000-0000-0000-0000-000000000000}"/>
          </ac:spMkLst>
        </pc:spChg>
      </pc:sldChg>
      <pc:sldChg chg="modSp">
        <pc:chgData name="Alexandre Tommasi" userId="aa3c001d7a2b962e" providerId="Windows Live" clId="Web-{8245A2AD-94B2-10DD-E32D-FC8A07AC4D87}" dt="2025-04-21T02:50:51.002" v="124" actId="20577"/>
        <pc:sldMkLst>
          <pc:docMk/>
          <pc:sldMk cId="736595136" sldId="263"/>
        </pc:sldMkLst>
        <pc:spChg chg="mod">
          <ac:chgData name="Alexandre Tommasi" userId="aa3c001d7a2b962e" providerId="Windows Live" clId="Web-{8245A2AD-94B2-10DD-E32D-FC8A07AC4D87}" dt="2025-04-21T02:39:23.712" v="21" actId="20577"/>
          <ac:spMkLst>
            <pc:docMk/>
            <pc:sldMk cId="736595136" sldId="263"/>
            <ac:spMk id="7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47:46.183" v="99" actId="20577"/>
          <ac:spMkLst>
            <pc:docMk/>
            <pc:sldMk cId="736595136" sldId="263"/>
            <ac:spMk id="11" creationId="{00000000-0000-0000-0000-000000000000}"/>
          </ac:spMkLst>
        </pc:spChg>
        <pc:spChg chg="mod">
          <ac:chgData name="Alexandre Tommasi" userId="aa3c001d7a2b962e" providerId="Windows Live" clId="Web-{8245A2AD-94B2-10DD-E32D-FC8A07AC4D87}" dt="2025-04-21T02:50:51.002" v="124" actId="20577"/>
          <ac:spMkLst>
            <pc:docMk/>
            <pc:sldMk cId="736595136" sldId="263"/>
            <ac:spMk id="13" creationId="{00000000-0000-0000-0000-000000000000}"/>
          </ac:spMkLst>
        </pc:spChg>
      </pc:sldChg>
      <pc:sldChg chg="addSp delSp modSp new">
        <pc:chgData name="Alexandre Tommasi" userId="aa3c001d7a2b962e" providerId="Windows Live" clId="Web-{8245A2AD-94B2-10DD-E32D-FC8A07AC4D87}" dt="2025-04-21T04:06:29.464" v="438" actId="20577"/>
        <pc:sldMkLst>
          <pc:docMk/>
          <pc:sldMk cId="1505374776" sldId="264"/>
        </pc:sldMkLst>
        <pc:spChg chg="mod">
          <ac:chgData name="Alexandre Tommasi" userId="aa3c001d7a2b962e" providerId="Windows Live" clId="Web-{8245A2AD-94B2-10DD-E32D-FC8A07AC4D87}" dt="2025-04-21T03:46:14.121" v="379" actId="20577"/>
          <ac:spMkLst>
            <pc:docMk/>
            <pc:sldMk cId="1505374776" sldId="264"/>
            <ac:spMk id="2" creationId="{CB888059-3A63-BF59-943B-6112700ADA80}"/>
          </ac:spMkLst>
        </pc:spChg>
        <pc:spChg chg="del">
          <ac:chgData name="Alexandre Tommasi" userId="aa3c001d7a2b962e" providerId="Windows Live" clId="Web-{8245A2AD-94B2-10DD-E32D-FC8A07AC4D87}" dt="2025-04-21T03:42:46.344" v="264"/>
          <ac:spMkLst>
            <pc:docMk/>
            <pc:sldMk cId="1505374776" sldId="264"/>
            <ac:spMk id="3" creationId="{7F170A2A-1F31-96C1-6FCD-70938CFEA258}"/>
          </ac:spMkLst>
        </pc:spChg>
        <pc:spChg chg="del">
          <ac:chgData name="Alexandre Tommasi" userId="aa3c001d7a2b962e" providerId="Windows Live" clId="Web-{8245A2AD-94B2-10DD-E32D-FC8A07AC4D87}" dt="2025-04-21T03:42:44.094" v="263"/>
          <ac:spMkLst>
            <pc:docMk/>
            <pc:sldMk cId="1505374776" sldId="264"/>
            <ac:spMk id="4" creationId="{68EF0CA7-1997-7777-488D-7C1BB68463EB}"/>
          </ac:spMkLst>
        </pc:spChg>
        <pc:spChg chg="mod">
          <ac:chgData name="Alexandre Tommasi" userId="aa3c001d7a2b962e" providerId="Windows Live" clId="Web-{8245A2AD-94B2-10DD-E32D-FC8A07AC4D87}" dt="2025-04-21T04:06:16.432" v="434" actId="1076"/>
          <ac:spMkLst>
            <pc:docMk/>
            <pc:sldMk cId="1505374776" sldId="264"/>
            <ac:spMk id="5" creationId="{3AB61C1A-8BA0-B7B2-B529-11F4BCAF2501}"/>
          </ac:spMkLst>
        </pc:spChg>
        <pc:spChg chg="del">
          <ac:chgData name="Alexandre Tommasi" userId="aa3c001d7a2b962e" providerId="Windows Live" clId="Web-{8245A2AD-94B2-10DD-E32D-FC8A07AC4D87}" dt="2025-04-21T03:42:44.094" v="262"/>
          <ac:spMkLst>
            <pc:docMk/>
            <pc:sldMk cId="1505374776" sldId="264"/>
            <ac:spMk id="6" creationId="{DF5345EC-307D-EA5F-BD75-C7770D523488}"/>
          </ac:spMkLst>
        </pc:spChg>
        <pc:spChg chg="add del mod">
          <ac:chgData name="Alexandre Tommasi" userId="aa3c001d7a2b962e" providerId="Windows Live" clId="Web-{8245A2AD-94B2-10DD-E32D-FC8A07AC4D87}" dt="2025-04-21T03:45:29.821" v="366"/>
          <ac:spMkLst>
            <pc:docMk/>
            <pc:sldMk cId="1505374776" sldId="264"/>
            <ac:spMk id="7" creationId="{740B7AF1-BF64-BF95-F0DC-B8FF8D140526}"/>
          </ac:spMkLst>
        </pc:spChg>
        <pc:spChg chg="add mod ord">
          <ac:chgData name="Alexandre Tommasi" userId="aa3c001d7a2b962e" providerId="Windows Live" clId="Web-{8245A2AD-94B2-10DD-E32D-FC8A07AC4D87}" dt="2025-04-21T04:06:29.464" v="438" actId="20577"/>
          <ac:spMkLst>
            <pc:docMk/>
            <pc:sldMk cId="1505374776" sldId="264"/>
            <ac:spMk id="9" creationId="{2D104D46-F922-AD15-EBB4-590C6D8A7B9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6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959823"/>
            <a:ext cx="10131425" cy="340553"/>
          </a:xfrm>
        </p:spPr>
        <p:txBody>
          <a:bodyPr>
            <a:noAutofit/>
          </a:bodyPr>
          <a:lstStyle>
            <a:lvl1pPr>
              <a:defRPr sz="2000">
                <a:solidFill>
                  <a:srgbClr val="0053D7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449149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8212496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85801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4449148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4"/>
          </p:nvPr>
        </p:nvSpPr>
        <p:spPr>
          <a:xfrm>
            <a:off x="8212495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6" name="CaixaDeTexto 25"/>
          <p:cNvSpPr txBox="1"/>
          <p:nvPr userDrawn="1"/>
        </p:nvSpPr>
        <p:spPr>
          <a:xfrm>
            <a:off x="685800" y="287894"/>
            <a:ext cx="10131426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FF"/>
                </a:solidFill>
              </a:rPr>
              <a:t>MAPA DO SUCESSO</a:t>
            </a:r>
          </a:p>
        </p:txBody>
      </p:sp>
      <p:cxnSp>
        <p:nvCxnSpPr>
          <p:cNvPr id="31" name="Conector reto 30"/>
          <p:cNvCxnSpPr/>
          <p:nvPr userDrawn="1"/>
        </p:nvCxnSpPr>
        <p:spPr>
          <a:xfrm>
            <a:off x="4292082" y="1604875"/>
            <a:ext cx="0" cy="459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 userDrawn="1"/>
        </p:nvCxnSpPr>
        <p:spPr>
          <a:xfrm>
            <a:off x="8064759" y="1604875"/>
            <a:ext cx="0" cy="459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04" y="3429893"/>
            <a:ext cx="12188825" cy="6856214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85801" y="959823"/>
            <a:ext cx="10131425" cy="340553"/>
          </a:xfrm>
        </p:spPr>
        <p:txBody>
          <a:bodyPr>
            <a:noAutofit/>
          </a:bodyPr>
          <a:lstStyle>
            <a:lvl1pPr>
              <a:defRPr sz="2000">
                <a:solidFill>
                  <a:srgbClr val="0053D7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10"/>
          </p:nvPr>
        </p:nvSpPr>
        <p:spPr>
          <a:xfrm>
            <a:off x="4449149" y="2478846"/>
            <a:ext cx="3469431" cy="3716687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2"/>
          </p:nvPr>
        </p:nvSpPr>
        <p:spPr>
          <a:xfrm>
            <a:off x="685801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449148" y="1604875"/>
            <a:ext cx="3469431" cy="78066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7" name="CaixaDeTexto 36"/>
          <p:cNvSpPr txBox="1"/>
          <p:nvPr userDrawn="1"/>
        </p:nvSpPr>
        <p:spPr>
          <a:xfrm>
            <a:off x="685800" y="287894"/>
            <a:ext cx="10131426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FF"/>
                </a:solidFill>
              </a:rPr>
              <a:t>MAPA DO SUCESSO</a:t>
            </a:r>
          </a:p>
        </p:txBody>
      </p:sp>
      <p:cxnSp>
        <p:nvCxnSpPr>
          <p:cNvPr id="38" name="Conector reto 37"/>
          <p:cNvCxnSpPr/>
          <p:nvPr userDrawn="1"/>
        </p:nvCxnSpPr>
        <p:spPr>
          <a:xfrm>
            <a:off x="4292082" y="1604875"/>
            <a:ext cx="0" cy="459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0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99797"/>
            <a:ext cx="10131425" cy="5878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 cap="all">
          <a:ln w="3175" cmpd="sng">
            <a:noFill/>
          </a:ln>
          <a:solidFill>
            <a:srgbClr val="FF00FF"/>
          </a:solidFill>
          <a:effectLst/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None/>
        <a:defRPr sz="1800" b="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accent1">
            <a:lumMod val="50000"/>
          </a:schemeClr>
        </a:buClr>
        <a:buSzPct val="100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72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  <a:endParaRPr lang="pt-BR" dirty="0" err="1">
              <a:ea typeface="Calibri"/>
              <a:cs typeface="Calibri"/>
            </a:endParaRPr>
          </a:p>
        </p:txBody>
      </p:sp>
      <p:sp>
        <p:nvSpPr>
          <p:cNvPr id="11" name="Espaço Reservado para Conteúdo 31"/>
          <p:cNvSpPr>
            <a:spLocks noGrp="1"/>
          </p:cNvSpPr>
          <p:nvPr>
            <p:ph idx="1"/>
          </p:nvPr>
        </p:nvSpPr>
        <p:spPr>
          <a:xfrm>
            <a:off x="153840" y="2220053"/>
            <a:ext cx="4001393" cy="397548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ea typeface="+mn-lt"/>
                <a:cs typeface="+mn-lt"/>
              </a:rPr>
              <a:t>Muitas pessoas têm dificuldade em seguir uma dieta, seja por falta de orientação, por não saberem o que podem comer, ou por não conseguirem adaptar a alimentação à sua rotina e aos alimentos que têm em casa. Além disso, consultas com nutricionistas nem sempre são acessíveis, e manter a dieta no dia a dia pode ser confuso.</a:t>
            </a:r>
            <a:endParaRPr lang="pt-BR" dirty="0"/>
          </a:p>
          <a:p>
            <a:endParaRPr lang="pt-BR"/>
          </a:p>
          <a:p>
            <a:r>
              <a:rPr lang="pt-BR" dirty="0">
                <a:ea typeface="+mn-lt"/>
                <a:cs typeface="+mn-lt"/>
              </a:rPr>
              <a:t>O </a:t>
            </a:r>
            <a:r>
              <a:rPr lang="pt-BR" dirty="0" err="1">
                <a:ea typeface="+mn-lt"/>
                <a:cs typeface="+mn-lt"/>
              </a:rPr>
              <a:t>ShapeMateAI</a:t>
            </a:r>
            <a:r>
              <a:rPr lang="pt-BR" dirty="0">
                <a:ea typeface="+mn-lt"/>
                <a:cs typeface="+mn-lt"/>
              </a:rPr>
              <a:t> surge para resolver esse problema, usando inteligência artificial para montar dietas personalizadas e ajudar o usuário a seguir essas dietas com mais facilidade no dia a dia.</a:t>
            </a:r>
            <a:endParaRPr lang="pt-BR" dirty="0"/>
          </a:p>
        </p:txBody>
      </p:sp>
      <p:sp>
        <p:nvSpPr>
          <p:cNvPr id="13" name="Espaço Reservado para Conteúdo 31"/>
          <p:cNvSpPr>
            <a:spLocks noGrp="1"/>
          </p:cNvSpPr>
          <p:nvPr>
            <p:ph idx="10"/>
          </p:nvPr>
        </p:nvSpPr>
        <p:spPr>
          <a:xfrm>
            <a:off x="4449149" y="2220054"/>
            <a:ext cx="7745784" cy="4234272"/>
          </a:xfrm>
        </p:spPr>
        <p:txBody>
          <a:bodyPr>
            <a:normAutofit/>
          </a:bodyPr>
          <a:lstStyle/>
          <a:p>
            <a:r>
              <a:rPr lang="pt-BR" sz="1600" b="1" dirty="0">
                <a:ea typeface="+mn-lt"/>
                <a:cs typeface="+mn-lt"/>
              </a:rPr>
              <a:t>Validação - Nutricionista Gustavo Correa</a:t>
            </a:r>
            <a:endParaRPr lang="pt-BR" sz="1600" b="1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O nutricionista destacou que a IA precisa ser mais precisa nos cálculos de macronutrientes e micronutrientes, levando em consideração as fontes alimentares. Além disso, é essencial que a IA adapte as recomendações às características e necessidades individuais de cada cliente.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Ele também mencionou alguns desafios importantes, como a metabolização das calorias, que ocorre de maneira diferente dependendo da fonte alimentar (por exemplo, legumes versus biscoitos). Outro desafio apontado foi a dificuldade de ajustar corretamente as substituições alimentares, garantindo que as quantidades sejam adequadas.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Em sua opinião, o nutricionista ressaltou que a IA precisa ser bem orientada para evitar erros e garantir recomendações precisas. Além disso, ele enfatizou que a IA deve ser constantemente atualizada e adaptada conforme novas informações nutricionais surgem, para garantir um bom funcionamento.</a:t>
            </a:r>
            <a:endParaRPr lang="pt-BR" sz="1600" dirty="0">
              <a:ea typeface="Calibri"/>
              <a:cs typeface="Calibri"/>
            </a:endParaRPr>
          </a:p>
          <a:p>
            <a:endParaRPr lang="pt-BR" sz="1100" b="1" dirty="0">
              <a:ea typeface="Calibri"/>
              <a:cs typeface="Calibri"/>
            </a:endParaRPr>
          </a:p>
          <a:p>
            <a:endParaRPr lang="pt-BR" sz="1100" dirty="0">
              <a:ea typeface="Calibri"/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PROBLEMA DEFINIDO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239322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2D104D46-F922-AD15-EBB4-590C6D8A7B9D}"/>
              </a:ext>
            </a:extLst>
          </p:cNvPr>
          <p:cNvSpPr txBox="1">
            <a:spLocks/>
          </p:cNvSpPr>
          <p:nvPr/>
        </p:nvSpPr>
        <p:spPr>
          <a:xfrm>
            <a:off x="4288767" y="1714143"/>
            <a:ext cx="7638865" cy="4806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8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6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4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2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sz="1200" b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ea typeface="+mn-lt"/>
                <a:cs typeface="+mn-lt"/>
              </a:rPr>
              <a:t>Validação - Lucas </a:t>
            </a:r>
            <a:r>
              <a:rPr lang="pt-BR" b="1" dirty="0" err="1">
                <a:ea typeface="+mn-lt"/>
                <a:cs typeface="+mn-lt"/>
              </a:rPr>
              <a:t>Celante</a:t>
            </a:r>
            <a:r>
              <a:rPr lang="pt-BR" b="1" dirty="0">
                <a:ea typeface="+mn-lt"/>
                <a:cs typeface="+mn-lt"/>
              </a:rPr>
              <a:t> (Personal Trainer)</a:t>
            </a:r>
          </a:p>
          <a:p>
            <a:r>
              <a:rPr lang="pt-BR" sz="1600" dirty="0">
                <a:ea typeface="+mn-lt"/>
                <a:cs typeface="+mn-lt"/>
              </a:rPr>
              <a:t>A ideia dos agentes é válida, especialmente o uso da IA para cálculo da TMB e relação com os alimentos, mesmo sendo mais voltada à nutrição. Ele destaca que seria interessante que o sistema também considerasse a prática de diferentes atividades físicas, como corrida, musculação ou futebol, personalizando ainda mais os resultados de acordo com o tipo de treino.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Sobre a integração entre nutrição e treino, ele acredita que o sistema pode ajudar a otimizar os resultados dos alunos, facilitando o acesso às informações e permitindo uma autoavaliação mais prática. No entanto, ele alerta que automatizar completamente dietas e treinos é arriscado. A melhor abordagem seria unir a automação com personalização, garantindo que as recomendações sejam específicas e ajustadas a cada pessoa.</a:t>
            </a:r>
          </a:p>
          <a:p>
            <a:r>
              <a:rPr lang="pt-BR" sz="1600" dirty="0">
                <a:ea typeface="+mn-lt"/>
                <a:cs typeface="+mn-lt"/>
              </a:rPr>
              <a:t>Ele também reforça que incluir diferentes modalidades esportivas e tipos de treino pode tornar o sistema mais completo e preciso, especialmente para alinhar a nutrição com as características do treino de cada usuário.</a:t>
            </a:r>
          </a:p>
          <a:p>
            <a:endParaRPr lang="pt-BR" sz="1000" b="1" dirty="0">
              <a:ea typeface="Calibri"/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88059-3A63-BF59-943B-6112700A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Calibri"/>
                <a:cs typeface="Calibri"/>
              </a:rPr>
              <a:t>Equipe: 0063 | Projeto:</a:t>
            </a:r>
            <a:r>
              <a:rPr lang="pt-BR" sz="1600" dirty="0">
                <a:ea typeface="Calibri"/>
                <a:cs typeface="Calibri"/>
              </a:rPr>
              <a:t> </a:t>
            </a:r>
            <a:r>
              <a:rPr lang="pt-BR" dirty="0" err="1">
                <a:ea typeface="Calibri"/>
                <a:cs typeface="Calibri"/>
              </a:rPr>
              <a:t>shapemateai</a:t>
            </a:r>
            <a:endParaRPr lang="pt-BR" b="0" dirty="0" err="1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AB61C1A-8BA0-B7B2-B529-11F4BCAF250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0707" y="1389214"/>
            <a:ext cx="4188298" cy="48206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400" b="1" dirty="0">
                <a:ea typeface="+mn-lt"/>
                <a:cs typeface="+mn-lt"/>
              </a:rPr>
              <a:t>Validação - Antônio Assumpção (Possível Usuário - Segue dieta e treina diariamente)</a:t>
            </a:r>
          </a:p>
          <a:p>
            <a:r>
              <a:rPr lang="pt-BR" sz="1400" dirty="0">
                <a:ea typeface="+mn-lt"/>
                <a:cs typeface="+mn-lt"/>
              </a:rPr>
              <a:t>A ideia da IA é válida para iniciantes ou pessoas com alimentação desregulada, sendo útil principalmente no começo de uma dieta voltada ao emagrecimento, ao oferecer um plano alimentar básico com controle calórico.</a:t>
            </a:r>
            <a:endParaRPr lang="pt-BR" sz="1400">
              <a:ea typeface="Calibri"/>
              <a:cs typeface="Calibri"/>
            </a:endParaRPr>
          </a:p>
          <a:p>
            <a:r>
              <a:rPr lang="pt-BR" sz="1400" dirty="0">
                <a:ea typeface="+mn-lt"/>
                <a:cs typeface="+mn-lt"/>
              </a:rPr>
              <a:t>No entanto, para atletas ou usuários mais avançados, a proposta tem limitações, já que o metabolismo e a resposta do corpo variam entre indivíduos. Com o tempo, o corpo entra em platô e os resultados estagnam. Nessas situações, é essencial fazer ajustes finos na dieta — como mudanças em macros e horários — o que a IA, na versão atual, não realiza. </a:t>
            </a:r>
            <a:r>
              <a:rPr lang="pt-BR" sz="1400" b="1" dirty="0">
                <a:ea typeface="+mn-lt"/>
                <a:cs typeface="+mn-lt"/>
              </a:rPr>
              <a:t>(PODEMOS IMPLEMENTAR ISSO NA PARTE DO AGENTE NUTRICIONISTA)</a:t>
            </a:r>
            <a:endParaRPr lang="pt-BR" sz="1400" b="1">
              <a:ea typeface="Calibri"/>
              <a:cs typeface="Calibri"/>
            </a:endParaRPr>
          </a:p>
          <a:p>
            <a:r>
              <a:rPr lang="pt-BR" sz="1400" dirty="0">
                <a:ea typeface="+mn-lt"/>
                <a:cs typeface="+mn-lt"/>
              </a:rPr>
              <a:t>A crítica é que o sistema pode acabar sendo genérico demais, funcionando como um "copiar e colar" de dietas baseadas apenas em calorias, sem acompanhar a evolução real do usuário. Isso pode gerar frustração, principalmente entre aqueles que não sabem como agir quando os resultados param de aparecer. </a:t>
            </a:r>
            <a:endParaRPr lang="pt-BR" sz="1400">
              <a:ea typeface="Calibri"/>
              <a:cs typeface="Calibri"/>
            </a:endParaRPr>
          </a:p>
          <a:p>
            <a:endParaRPr lang="pt-BR" sz="10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37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11" name="Espaço Reservado para Conteúdo 31"/>
          <p:cNvSpPr>
            <a:spLocks noGrp="1"/>
          </p:cNvSpPr>
          <p:nvPr>
            <p:ph idx="1"/>
          </p:nvPr>
        </p:nvSpPr>
        <p:spPr>
          <a:xfrm>
            <a:off x="-4311" y="1990016"/>
            <a:ext cx="4317694" cy="39035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600" dirty="0">
                <a:ea typeface="+mn-lt"/>
                <a:cs typeface="+mn-lt"/>
              </a:rPr>
              <a:t>O </a:t>
            </a:r>
            <a:r>
              <a:rPr lang="pt-BR" sz="1600" err="1">
                <a:ea typeface="+mn-lt"/>
                <a:cs typeface="+mn-lt"/>
              </a:rPr>
              <a:t>ShapeMateAI</a:t>
            </a:r>
            <a:r>
              <a:rPr lang="pt-BR" sz="1600" dirty="0">
                <a:ea typeface="+mn-lt"/>
                <a:cs typeface="+mn-lt"/>
              </a:rPr>
              <a:t> é uma inteligência artificial que simula um nutricionista e acompanha o usuário no dia a dia.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Ele conta com dois agentes: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1. **Nutricionista Virtual** – Cria dietas personalizadas com base nos dados do usuário (como peso, altura, objetivos e preferências), adaptando também ao orçamento e rotina.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2. **Assistente do Dia a Dia** – Ajuda o usuário a seguir a dieta, avaliando alimentos disponíveis, cardápios de restaurantes ou receitas, e sugerindo substituições compatíveis.</a:t>
            </a:r>
            <a:endParaRPr lang="pt-BR" sz="1600">
              <a:ea typeface="Calibri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A solução torna o processo de manter uma alimentação saudável mais simples, prática e acessível.</a:t>
            </a:r>
            <a:endParaRPr lang="pt-BR" sz="1600">
              <a:ea typeface="Calibri" panose="020F0502020204030204"/>
              <a:cs typeface="Calibri" panose="020F0502020204030204"/>
            </a:endParaRPr>
          </a:p>
          <a:p>
            <a:endParaRPr lang="pt-BR" sz="1100" dirty="0">
              <a:ea typeface="Calibri"/>
              <a:cs typeface="Calibri"/>
            </a:endParaRPr>
          </a:p>
        </p:txBody>
      </p:sp>
      <p:sp>
        <p:nvSpPr>
          <p:cNvPr id="13" name="Espaço Reservado para Conteúdo 31"/>
          <p:cNvSpPr>
            <a:spLocks noGrp="1"/>
          </p:cNvSpPr>
          <p:nvPr>
            <p:ph idx="10"/>
          </p:nvPr>
        </p:nvSpPr>
        <p:spPr>
          <a:xfrm>
            <a:off x="4449149" y="1990016"/>
            <a:ext cx="7740562" cy="4449932"/>
          </a:xfrm>
        </p:spPr>
        <p:txBody>
          <a:bodyPr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Aplicativo com IA para auxiliar no acompanhamento nutricional e alimentar. 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Conta com dois agentes: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Agente 1 (Nutricionista): realiza simulação de consulta nutricional. Coleta dados como peso, altura, idade, nível de atividade física e objetivo (emagrecimento, ganho de massa, etc.). A partir disso, calcula TMB e propõe uma dieta personalizada, considerando preferências alimentares e limite de gasto.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Agente 2 (Assistente do Dia a Dia): permite substituições alimentares com base no que o usuário tem em casa, analisa cardápios de restaurantes e listas de compras, validando se os itens se encaixam na dieta proposta pelo nutricionista.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 IA poderá ainda gerar projeções físicas do cliente após alguns meses seguindo o plano.</a:t>
            </a:r>
            <a:endParaRPr lang="pt-BR" dirty="0"/>
          </a:p>
          <a:p>
            <a:endParaRPr lang="pt-BR" dirty="0"/>
          </a:p>
        </p:txBody>
      </p:sp>
      <p:sp>
        <p:nvSpPr>
          <p:cNvPr id="12" name="Espaço Reservado para Conteúdo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SOLUÇÃO DEFINIDA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ESBOÇO DA IDEIA</a:t>
            </a:r>
          </a:p>
        </p:txBody>
      </p:sp>
    </p:spTree>
    <p:extLst>
      <p:ext uri="{BB962C8B-B14F-4D97-AF65-F5344CB8AC3E}">
        <p14:creationId xmlns:p14="http://schemas.microsoft.com/office/powerpoint/2010/main" val="73659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32" name="Espaço Reservado para Conteúdo 31"/>
          <p:cNvSpPr>
            <a:spLocks noGrp="1"/>
          </p:cNvSpPr>
          <p:nvPr>
            <p:ph idx="1"/>
          </p:nvPr>
        </p:nvSpPr>
        <p:spPr>
          <a:xfrm>
            <a:off x="685802" y="2478846"/>
            <a:ext cx="3469431" cy="2911555"/>
          </a:xfrm>
        </p:spPr>
        <p:txBody>
          <a:bodyPr>
            <a:normAutofit lnSpcReduction="10000"/>
          </a:bodyPr>
          <a:lstStyle/>
          <a:p>
            <a:r>
              <a:rPr lang="pt-BR" dirty="0">
                <a:ea typeface="+mn-lt"/>
                <a:cs typeface="+mn-lt"/>
              </a:rPr>
              <a:t>Task 1: Calcular a TMB (Taxa Metabólica Basal) com base em fórmulas matemáticas.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Task 2: Calcular a necessidade calórica diária a partir da TMB e do nível de atividade.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Task 3: Dividir as calorias em macronutrientes (proteína, carboidrato e gordura).</a:t>
            </a:r>
            <a:endParaRPr lang="pt-BR" dirty="0"/>
          </a:p>
          <a:p>
            <a:endParaRPr lang="pt-BR" dirty="0">
              <a:ea typeface="Calibri"/>
              <a:cs typeface="Calibri"/>
            </a:endParaRPr>
          </a:p>
          <a:p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ea typeface="+mn-lt"/>
                <a:cs typeface="+mn-lt"/>
              </a:rPr>
              <a:t>Task 1: Criação dos agentes utilizando </a:t>
            </a:r>
            <a:r>
              <a:rPr lang="pt-BR" err="1">
                <a:ea typeface="+mn-lt"/>
                <a:cs typeface="+mn-lt"/>
              </a:rPr>
              <a:t>Langgraph</a:t>
            </a:r>
            <a:r>
              <a:rPr lang="pt-BR" dirty="0">
                <a:ea typeface="+mn-lt"/>
                <a:cs typeface="+mn-lt"/>
              </a:rPr>
              <a:t> para orquestração.</a:t>
            </a:r>
            <a:endParaRPr lang="pt-BR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Task 2: Desenvolvimento da lógica dos algoritmos (cálculo de calorias, geração de dietas, validação de substituições) em Python, incluindo a implementação de ferramentas dentro dos agentes.</a:t>
            </a:r>
            <a:endParaRPr lang="pt-BR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Task 3: Criação da interface de usuário (front-</a:t>
            </a:r>
            <a:r>
              <a:rPr lang="pt-BR" err="1">
                <a:ea typeface="+mn-lt"/>
                <a:cs typeface="+mn-lt"/>
              </a:rPr>
              <a:t>end</a:t>
            </a:r>
            <a:r>
              <a:rPr lang="pt-BR" dirty="0">
                <a:ea typeface="+mn-lt"/>
                <a:cs typeface="+mn-lt"/>
              </a:rPr>
              <a:t>) para interação com os agentes.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endParaRPr lang="pt-BR" dirty="0">
              <a:ea typeface="Calibri" panose="020F0502020204030204"/>
              <a:cs typeface="Calibri" panose="020F0502020204030204"/>
            </a:endParaRPr>
          </a:p>
          <a:p>
            <a:endParaRPr lang="pt-BR" sz="1200" dirty="0">
              <a:ea typeface="Calibri" panose="020F0502020204030204"/>
              <a:cs typeface="Calibri" panose="020F0502020204030204"/>
            </a:endParaRPr>
          </a:p>
          <a:p>
            <a:endParaRPr lang="pt-BR" dirty="0">
              <a:ea typeface="Calibri"/>
              <a:cs typeface="Calibri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7009"/>
            <a:ext cx="3468688" cy="736957"/>
          </a:xfr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7485"/>
            <a:ext cx="3468687" cy="676006"/>
          </a:xfrm>
        </p:spPr>
      </p:pic>
      <p:pic>
        <p:nvPicPr>
          <p:cNvPr id="13" name="Espaço Reservado para Conteúdo 12"/>
          <p:cNvPicPr>
            <a:picLocks noGrp="1" noChangeAspect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38" y="1651787"/>
            <a:ext cx="3470275" cy="687402"/>
          </a:xfrm>
        </p:spPr>
      </p:pic>
    </p:spTree>
    <p:extLst>
      <p:ext uri="{BB962C8B-B14F-4D97-AF65-F5344CB8AC3E}">
        <p14:creationId xmlns:p14="http://schemas.microsoft.com/office/powerpoint/2010/main" val="182417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3632"/>
            <a:ext cx="3468688" cy="703711"/>
          </a:xfr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1944"/>
            <a:ext cx="3468687" cy="687088"/>
          </a:xfr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38" y="1626841"/>
            <a:ext cx="3470275" cy="737294"/>
          </a:xfrm>
        </p:spPr>
      </p:pic>
    </p:spTree>
    <p:extLst>
      <p:ext uri="{BB962C8B-B14F-4D97-AF65-F5344CB8AC3E}">
        <p14:creationId xmlns:p14="http://schemas.microsoft.com/office/powerpoint/2010/main" val="272797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0063 | Projeto: </a:t>
            </a:r>
            <a:r>
              <a:rPr lang="pt-BR" dirty="0" err="1"/>
              <a:t>shapemateai</a:t>
            </a:r>
          </a:p>
        </p:txBody>
      </p:sp>
      <p:sp>
        <p:nvSpPr>
          <p:cNvPr id="19" name="Espaço Reservado para Conteúdo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5" name="Espaço Reservado para Conteúdo 2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" name="Espaço Reservado para Conteúdo 21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5927"/>
            <a:ext cx="3468688" cy="759121"/>
          </a:xfrm>
        </p:spPr>
      </p:pic>
      <p:pic>
        <p:nvPicPr>
          <p:cNvPr id="24" name="Espaço Reservado para Conteúdo 22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3" y="1657485"/>
            <a:ext cx="3468687" cy="676006"/>
          </a:xfrm>
        </p:spPr>
      </p:pic>
    </p:spTree>
    <p:extLst>
      <p:ext uri="{BB962C8B-B14F-4D97-AF65-F5344CB8AC3E}">
        <p14:creationId xmlns:p14="http://schemas.microsoft.com/office/powerpoint/2010/main" val="719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92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Personalizada 9">
      <a:dk1>
        <a:sysClr val="windowText" lastClr="000000"/>
      </a:dk1>
      <a:lt1>
        <a:sysClr val="window" lastClr="FFFFFF"/>
      </a:lt1>
      <a:dk2>
        <a:srgbClr val="002459"/>
      </a:dk2>
      <a:lt2>
        <a:srgbClr val="DBEFF9"/>
      </a:lt2>
      <a:accent1>
        <a:srgbClr val="0053D7"/>
      </a:accent1>
      <a:accent2>
        <a:srgbClr val="FF00E2"/>
      </a:accent2>
      <a:accent3>
        <a:srgbClr val="9DFF00"/>
      </a:accent3>
      <a:accent4>
        <a:srgbClr val="FF2900"/>
      </a:accent4>
      <a:accent5>
        <a:srgbClr val="00B0F0"/>
      </a:accent5>
      <a:accent6>
        <a:srgbClr val="BE32DA"/>
      </a:accent6>
      <a:hlink>
        <a:srgbClr val="FE811A"/>
      </a:hlink>
      <a:folHlink>
        <a:srgbClr val="10CF9B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142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Celestial</vt:lpstr>
      <vt:lpstr>Apresentação do PowerPoint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Equipe: 0063 | Projeto: shapemateai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Isis Brandão Pereira</dc:creator>
  <cp:lastModifiedBy>Isis Brandão Pereira</cp:lastModifiedBy>
  <cp:revision>140</cp:revision>
  <dcterms:created xsi:type="dcterms:W3CDTF">2023-01-27T18:45:17Z</dcterms:created>
  <dcterms:modified xsi:type="dcterms:W3CDTF">2025-04-21T04:07:41Z</dcterms:modified>
</cp:coreProperties>
</file>